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3" r:id="rId5"/>
  </p:sldMasterIdLst>
  <p:notesMasterIdLst>
    <p:notesMasterId r:id="rId30"/>
  </p:notesMasterIdLst>
  <p:sldIdLst>
    <p:sldId id="256" r:id="rId6"/>
    <p:sldId id="276" r:id="rId7"/>
    <p:sldId id="275" r:id="rId8"/>
    <p:sldId id="277" r:id="rId9"/>
    <p:sldId id="278" r:id="rId10"/>
    <p:sldId id="279" r:id="rId11"/>
    <p:sldId id="274" r:id="rId12"/>
    <p:sldId id="270" r:id="rId13"/>
    <p:sldId id="271" r:id="rId14"/>
    <p:sldId id="269" r:id="rId15"/>
    <p:sldId id="257" r:id="rId16"/>
    <p:sldId id="258" r:id="rId17"/>
    <p:sldId id="272" r:id="rId18"/>
    <p:sldId id="259" r:id="rId19"/>
    <p:sldId id="273" r:id="rId20"/>
    <p:sldId id="267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80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667" autoAdjust="0"/>
  </p:normalViewPr>
  <p:slideViewPr>
    <p:cSldViewPr snapToGrid="0" snapToObjects="1">
      <p:cViewPr varScale="1">
        <p:scale>
          <a:sx n="81" d="100"/>
          <a:sy n="81" d="100"/>
        </p:scale>
        <p:origin x="11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38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00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37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606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355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159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70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593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41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2008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172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804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663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dirty="0"/>
              <a:t>Sleufdrainage en </a:t>
            </a:r>
            <a:r>
              <a:rPr lang="nl-NL" dirty="0" err="1"/>
              <a:t>sleufloze</a:t>
            </a:r>
            <a:r>
              <a:rPr lang="nl-NL" dirty="0"/>
              <a:t> drainage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7mm per m2 per etmaal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Van de waterdoorlaatbaarheid van de grond, van de draindiepte (minimale slootwaterpeil), en waar het land voor gebruikt wordt (bloembollen vereist meer drainage dan bijvoorbeeld grasland)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Waterbassins, </a:t>
            </a:r>
            <a:r>
              <a:rPr lang="nl-NL" dirty="0" err="1"/>
              <a:t>watersilos</a:t>
            </a:r>
            <a:r>
              <a:rPr lang="nl-NL" dirty="0"/>
              <a:t> en in ondergrondse opslag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Dat voor die bedrijven een zuiveringsplicht geldt, dit betekent dat bedrijven geen water meer mogen lozen zonder dat dit door een zuiveringsinstallatie gezuiverd is (95% van de gewasbeschermingsmiddelen moeten erdoor verwijderd worden). Wanneer bedrijven niet lozen moeten ze dit ook aan kunnen tonen.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447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38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927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69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59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56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62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597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83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5510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3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35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12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2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2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147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0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Kenniskiem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Kenniskiem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/>
              <a:t>Titel hoofdstuk</a:t>
            </a:r>
          </a:p>
        </p:txBody>
      </p:sp>
    </p:spTree>
    <p:extLst>
      <p:ext uri="{BB962C8B-B14F-4D97-AF65-F5344CB8AC3E}">
        <p14:creationId xmlns:p14="http://schemas.microsoft.com/office/powerpoint/2010/main" val="73760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11-1-2022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403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crupOFnjkVQ" TargetMode="Externa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4.7 </a:t>
            </a:r>
            <a:r>
              <a:rPr lang="en-US" dirty="0" err="1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38" y="1721395"/>
            <a:ext cx="7740000" cy="4351338"/>
          </a:xfrm>
        </p:spPr>
        <p:txBody>
          <a:bodyPr>
            <a:normAutofit/>
          </a:bodyPr>
          <a:lstStyle/>
          <a:p>
            <a:r>
              <a:rPr lang="nl-NL" dirty="0"/>
              <a:t>Reparatie van een watergeefsysteem</a:t>
            </a:r>
          </a:p>
          <a:p>
            <a:endParaRPr lang="nl-NL" dirty="0"/>
          </a:p>
          <a:p>
            <a:r>
              <a:rPr lang="nl-NL" sz="2000" dirty="0"/>
              <a:t>Zoek op internet of elders informatie over het verlijmen van PVC en het gebruik van </a:t>
            </a:r>
            <a:r>
              <a:rPr lang="nl-NL" sz="2000" dirty="0" err="1"/>
              <a:t>Tyleenkoppelingen</a:t>
            </a:r>
            <a:r>
              <a:rPr lang="nl-NL" sz="2000" dirty="0"/>
              <a:t> bij waterleidingen</a:t>
            </a:r>
          </a:p>
          <a:p>
            <a:endParaRPr lang="nl-NL" sz="2000" dirty="0"/>
          </a:p>
          <a:p>
            <a:pPr lvl="1"/>
            <a:r>
              <a:rPr lang="nl-NL" sz="2000" dirty="0"/>
              <a:t>Maak hier een duidelijke instructie/stappenplan hoe deze methodes verlijmt of anders in elkaar gezet moet worden.</a:t>
            </a:r>
          </a:p>
          <a:p>
            <a:pPr lvl="1"/>
            <a:r>
              <a:rPr lang="nl-NL" sz="2000" dirty="0"/>
              <a:t>Doe dit aan de hand van duidelijke omschrijving en bijbehorende afbeeldingen</a:t>
            </a:r>
            <a:r>
              <a:rPr lang="nl-NL" dirty="0"/>
              <a:t>.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4. Onderhoud van het watergeefsysteem</a:t>
            </a:r>
          </a:p>
        </p:txBody>
      </p:sp>
      <p:pic>
        <p:nvPicPr>
          <p:cNvPr id="1026" name="Picture 2" descr="Hoe koppel je een tyleenslang? - YouTube">
            <a:extLst>
              <a:ext uri="{FF2B5EF4-FFF2-40B4-BE49-F238E27FC236}">
                <a16:creationId xmlns:a16="http://schemas.microsoft.com/office/drawing/2014/main" id="{F50AF9DF-25AC-4E01-85DA-C2D29AC62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55113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uk PVC | Kunststof leidingsystemen | Vos Kunststoffen">
            <a:extLst>
              <a:ext uri="{FF2B5EF4-FFF2-40B4-BE49-F238E27FC236}">
                <a16:creationId xmlns:a16="http://schemas.microsoft.com/office/drawing/2014/main" id="{C113948E-2FCF-4BA8-BB1B-C52EBDE6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24" y="499957"/>
            <a:ext cx="2865658" cy="213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5.1 </a:t>
            </a:r>
            <a:r>
              <a:rPr lang="nl-NL" dirty="0"/>
              <a:t>Water afvoeren en opvangen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l-NL" dirty="0"/>
              <a:t>“opvangen, recirculeren en afvoeren van water”</a:t>
            </a:r>
          </a:p>
          <a:p>
            <a:pPr marL="457200" lvl="1" indent="0" algn="ctr">
              <a:buNone/>
            </a:pPr>
            <a:endParaRPr lang="nl-NL" dirty="0"/>
          </a:p>
          <a:p>
            <a:r>
              <a:rPr lang="en-US" dirty="0"/>
              <a:t>Drainage</a:t>
            </a:r>
          </a:p>
          <a:p>
            <a:r>
              <a:rPr lang="en-US" dirty="0" err="1"/>
              <a:t>Aanleg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en-US" dirty="0"/>
          </a:p>
          <a:p>
            <a:r>
              <a:rPr lang="en-US" dirty="0" err="1"/>
              <a:t>Drainafstand</a:t>
            </a:r>
            <a:endParaRPr lang="en-US" dirty="0"/>
          </a:p>
          <a:p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en-US" dirty="0"/>
          </a:p>
          <a:p>
            <a:r>
              <a:rPr lang="en-US" dirty="0" err="1"/>
              <a:t>Onderhoud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en-US" dirty="0"/>
          </a:p>
          <a:p>
            <a:r>
              <a:rPr lang="en-US" dirty="0" err="1"/>
              <a:t>Recirculatie</a:t>
            </a:r>
            <a:r>
              <a:rPr lang="en-US" dirty="0"/>
              <a:t> van water</a:t>
            </a:r>
          </a:p>
          <a:p>
            <a:r>
              <a:rPr lang="en-US" dirty="0" err="1"/>
              <a:t>Opslag</a:t>
            </a:r>
            <a:r>
              <a:rPr lang="en-US" dirty="0"/>
              <a:t> van water</a:t>
            </a:r>
          </a:p>
          <a:p>
            <a:r>
              <a:rPr lang="en-US" dirty="0" err="1"/>
              <a:t>Wettelijk</a:t>
            </a:r>
            <a:r>
              <a:rPr lang="en-US" dirty="0"/>
              <a:t> </a:t>
            </a:r>
            <a:r>
              <a:rPr lang="en-US" dirty="0" err="1"/>
              <a:t>eisen</a:t>
            </a:r>
            <a:r>
              <a:rPr lang="en-US" dirty="0"/>
              <a:t> </a:t>
            </a:r>
            <a:r>
              <a:rPr lang="en-US" dirty="0" err="1"/>
              <a:t>wateropslag</a:t>
            </a:r>
            <a:endParaRPr lang="en-US" dirty="0"/>
          </a:p>
          <a:p>
            <a:endParaRPr lang="en-US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5.2 Drainage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2323" y="1989262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Hemelwater</a:t>
            </a:r>
          </a:p>
          <a:p>
            <a:pPr lvl="1"/>
            <a:r>
              <a:rPr lang="nl-NL" dirty="0"/>
              <a:t>Afvoeren van overtollig hemelwater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Grondwater</a:t>
            </a:r>
          </a:p>
          <a:p>
            <a:pPr lvl="1"/>
            <a:r>
              <a:rPr lang="nl-NL" dirty="0"/>
              <a:t>Capillaire druk stuwt water omhoog (kwelwater)</a:t>
            </a:r>
          </a:p>
          <a:p>
            <a:pPr lvl="1"/>
            <a:r>
              <a:rPr lang="nl-NL" dirty="0"/>
              <a:t>Percelen, ook onder teeltvloeren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Open drainage: vrije uitloop in sloot</a:t>
            </a:r>
          </a:p>
          <a:p>
            <a:pPr lvl="1"/>
            <a:r>
              <a:rPr lang="nl-NL" dirty="0"/>
              <a:t>Gesloten drainage: opvangen en in sloot pompen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6CE74C-039E-4AB2-B2E5-DC6FCF633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87" y="549563"/>
            <a:ext cx="4177170" cy="22983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4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5.3 </a:t>
            </a:r>
            <a:r>
              <a:rPr lang="en-US" dirty="0" err="1"/>
              <a:t>Aanleg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7240" y="1798471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Soorten drainage</a:t>
            </a:r>
          </a:p>
          <a:p>
            <a:r>
              <a:rPr lang="nl-NL" dirty="0" err="1"/>
              <a:t>Sleufloze</a:t>
            </a:r>
            <a:r>
              <a:rPr lang="nl-NL" dirty="0"/>
              <a:t> drainage</a:t>
            </a:r>
          </a:p>
          <a:p>
            <a:r>
              <a:rPr lang="nl-NL" dirty="0"/>
              <a:t>Sleufdrainage</a:t>
            </a:r>
          </a:p>
          <a:p>
            <a:endParaRPr lang="nl-NL" dirty="0"/>
          </a:p>
          <a:p>
            <a:r>
              <a:rPr lang="nl-NL" dirty="0"/>
              <a:t>Aanleg in droog weer</a:t>
            </a:r>
          </a:p>
          <a:p>
            <a:r>
              <a:rPr lang="nl-NL" dirty="0"/>
              <a:t>Drain ligt op afschot</a:t>
            </a:r>
          </a:p>
          <a:p>
            <a:r>
              <a:rPr lang="nl-NL" dirty="0"/>
              <a:t>Eindbuis met taludgoot voorkomt uitspoeling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4237DF-B6C9-4F3F-8E80-4FCCA7143E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616" y="1624760"/>
            <a:ext cx="2748624" cy="2062571"/>
          </a:xfrm>
          <a:prstGeom prst="rect">
            <a:avLst/>
          </a:prstGeom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22336D-C390-4FDC-AFCA-3763D5B297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197" y="3885560"/>
            <a:ext cx="2743609" cy="2057707"/>
          </a:xfrm>
          <a:prstGeom prst="rect">
            <a:avLst/>
          </a:prstGeom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2E3F841-1A18-4127-9004-9DD8626D0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152" y="1624760"/>
            <a:ext cx="2754248" cy="20625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0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29314" cy="1080000"/>
          </a:xfrm>
        </p:spPr>
        <p:txBody>
          <a:bodyPr>
            <a:normAutofit fontScale="90000"/>
          </a:bodyPr>
          <a:lstStyle/>
          <a:p>
            <a:r>
              <a:rPr lang="en-US" dirty="0"/>
              <a:t>5.3 </a:t>
            </a:r>
            <a:r>
              <a:rPr lang="en-US" dirty="0" err="1"/>
              <a:t>Aanleg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7240" y="1798471"/>
            <a:ext cx="7740000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5122" name="Picture 2" descr="Drainage aanleggen? Hoogwaardige drainagebuizen en hulpstukken!">
            <a:extLst>
              <a:ext uri="{FF2B5EF4-FFF2-40B4-BE49-F238E27FC236}">
                <a16:creationId xmlns:a16="http://schemas.microsoft.com/office/drawing/2014/main" id="{CC9D23FC-5EEF-4BEC-9AE9-1A7846BB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0" y="3787327"/>
            <a:ext cx="9451650" cy="25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rainage pipe, wrapped with PP fibre 450 gr/m², perforated">
            <a:extLst>
              <a:ext uri="{FF2B5EF4-FFF2-40B4-BE49-F238E27FC236}">
                <a16:creationId xmlns:a16="http://schemas.microsoft.com/office/drawing/2014/main" id="{2097B2F8-0104-4A32-9190-B6ADAFDE9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392677"/>
            <a:ext cx="2188723" cy="21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95C05E7-E84E-4ED8-9D4B-D2F813F1B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457" y="473598"/>
            <a:ext cx="4544345" cy="2855034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26265786-D3DB-49D6-9C96-80858AF92DEC}"/>
              </a:ext>
            </a:extLst>
          </p:cNvPr>
          <p:cNvSpPr/>
          <p:nvPr/>
        </p:nvSpPr>
        <p:spPr>
          <a:xfrm rot="20190936">
            <a:off x="5573147" y="2731532"/>
            <a:ext cx="3744446" cy="215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51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137300" cy="1080000"/>
          </a:xfrm>
        </p:spPr>
        <p:txBody>
          <a:bodyPr>
            <a:normAutofit fontScale="90000"/>
          </a:bodyPr>
          <a:lstStyle/>
          <a:p>
            <a:r>
              <a:rPr lang="en-US" dirty="0"/>
              <a:t>5.3 </a:t>
            </a:r>
            <a:r>
              <a:rPr lang="en-US" dirty="0" err="1"/>
              <a:t>Aanleg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7240" y="1798471"/>
            <a:ext cx="7740000" cy="4351338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sp>
        <p:nvSpPr>
          <p:cNvPr id="5" name="AutoShape 4" descr="Drainage pipe, wrapped with PP fibre 450 gr/m², perforated">
            <a:extLst>
              <a:ext uri="{FF2B5EF4-FFF2-40B4-BE49-F238E27FC236}">
                <a16:creationId xmlns:a16="http://schemas.microsoft.com/office/drawing/2014/main" id="{2097B2F8-0104-4A32-9190-B6ADAFDE9D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392677"/>
            <a:ext cx="2188723" cy="218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Onlinemedia 3" title="Drainage aanleggen met Barth Drainage">
            <a:hlinkClick r:id="" action="ppaction://media"/>
            <a:extLst>
              <a:ext uri="{FF2B5EF4-FFF2-40B4-BE49-F238E27FC236}">
                <a16:creationId xmlns:a16="http://schemas.microsoft.com/office/drawing/2014/main" id="{A168D861-9482-44AF-B590-2E0A1DE855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3437" y="1392677"/>
            <a:ext cx="8457124" cy="47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5.3 </a:t>
            </a:r>
            <a:r>
              <a:rPr lang="en-US" dirty="0" err="1"/>
              <a:t>Aanleg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drainagesysteem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Capaciteit</a:t>
            </a:r>
          </a:p>
          <a:p>
            <a:pPr lvl="1"/>
            <a:r>
              <a:rPr lang="nl-NL" dirty="0"/>
              <a:t>7mm per m² per etmaal</a:t>
            </a:r>
          </a:p>
          <a:p>
            <a:pPr lvl="1"/>
            <a:r>
              <a:rPr lang="nl-NL" dirty="0"/>
              <a:t>10.000m² x 0.007m = 70m³ = 70.000 liter per ha per etmaal</a:t>
            </a:r>
          </a:p>
          <a:p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B6F1ED-7C49-498F-B5E3-8F5C3A37BE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193" y="3565009"/>
            <a:ext cx="3056534" cy="22924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4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5.4 </a:t>
            </a:r>
            <a:r>
              <a:rPr lang="en-US" dirty="0" err="1"/>
              <a:t>Drainafstand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Drainafstand</a:t>
            </a:r>
          </a:p>
          <a:p>
            <a:pPr lvl="1"/>
            <a:r>
              <a:rPr lang="nl-NL" dirty="0"/>
              <a:t>Hoeveelheid drainage per perceel</a:t>
            </a:r>
          </a:p>
          <a:p>
            <a:pPr marL="0" indent="0">
              <a:buNone/>
            </a:pPr>
            <a:r>
              <a:rPr lang="nl-NL" b="1" dirty="0"/>
              <a:t>Afhankelijk van</a:t>
            </a:r>
          </a:p>
          <a:p>
            <a:pPr lvl="1"/>
            <a:r>
              <a:rPr lang="nl-NL" dirty="0"/>
              <a:t>Waterdoorlatendheid van grond</a:t>
            </a:r>
          </a:p>
          <a:p>
            <a:pPr lvl="2"/>
            <a:r>
              <a:rPr lang="nl-NL" dirty="0"/>
              <a:t>Kleigronden hebben meer drainage nodig dan zandgronden</a:t>
            </a:r>
          </a:p>
          <a:p>
            <a:pPr lvl="1"/>
            <a:r>
              <a:rPr lang="nl-NL" dirty="0"/>
              <a:t>Draindiepte</a:t>
            </a:r>
          </a:p>
          <a:p>
            <a:pPr lvl="2"/>
            <a:r>
              <a:rPr lang="nl-NL" dirty="0"/>
              <a:t>Bovengemiddelde winterslootpeil</a:t>
            </a:r>
          </a:p>
          <a:p>
            <a:pPr lvl="1"/>
            <a:r>
              <a:rPr lang="nl-NL" dirty="0"/>
              <a:t>Gebruik land</a:t>
            </a:r>
          </a:p>
          <a:p>
            <a:pPr lvl="2"/>
            <a:r>
              <a:rPr lang="nl-NL" dirty="0"/>
              <a:t>Gewenste drainage verschilt per gewas</a:t>
            </a:r>
          </a:p>
          <a:p>
            <a:pPr lvl="2"/>
            <a:r>
              <a:rPr lang="nl-NL" dirty="0"/>
              <a:t>Bloembollen bijvoorbeeld meer dan grasland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37405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5.5 </a:t>
            </a:r>
            <a:r>
              <a:rPr lang="en-US" dirty="0" err="1"/>
              <a:t>Controle</a:t>
            </a:r>
            <a:r>
              <a:rPr lang="en-US" dirty="0"/>
              <a:t> van het </a:t>
            </a:r>
            <a:r>
              <a:rPr lang="en-US" dirty="0" err="1"/>
              <a:t>drainagesysteem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Meten is weten</a:t>
            </a:r>
          </a:p>
          <a:p>
            <a:pPr lvl="1"/>
            <a:r>
              <a:rPr lang="nl-NL" dirty="0"/>
              <a:t>Meten bij de eindbuis</a:t>
            </a:r>
          </a:p>
          <a:p>
            <a:pPr lvl="1"/>
            <a:r>
              <a:rPr lang="nl-NL" dirty="0"/>
              <a:t>Tijd voordat 1 liter is opgevangen</a:t>
            </a:r>
          </a:p>
          <a:p>
            <a:pPr lvl="1"/>
            <a:r>
              <a:rPr lang="nl-NL" dirty="0"/>
              <a:t>Doorrekenen naar capaciteit van 7mm per m² per etmaal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Drainproblemen</a:t>
            </a:r>
          </a:p>
          <a:p>
            <a:pPr lvl="1"/>
            <a:r>
              <a:rPr lang="nl-NL" dirty="0"/>
              <a:t>Te hoog slootniveau</a:t>
            </a:r>
          </a:p>
          <a:p>
            <a:pPr lvl="1"/>
            <a:r>
              <a:rPr lang="nl-NL" dirty="0"/>
              <a:t>Grond is te zwaar aangeduwd</a:t>
            </a:r>
          </a:p>
          <a:p>
            <a:pPr lvl="1"/>
            <a:r>
              <a:rPr lang="nl-NL" dirty="0"/>
              <a:t>Drainbuis zit verstopt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91933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5.6 </a:t>
            </a:r>
            <a:r>
              <a:rPr lang="en-US" dirty="0" err="1"/>
              <a:t>Onderhoud</a:t>
            </a:r>
            <a:r>
              <a:rPr lang="en-US" dirty="0"/>
              <a:t> van het </a:t>
            </a:r>
            <a:r>
              <a:rPr lang="en-US" dirty="0" err="1"/>
              <a:t>drainagesysteem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Verstoppingen</a:t>
            </a:r>
          </a:p>
          <a:p>
            <a:pPr lvl="1"/>
            <a:r>
              <a:rPr lang="nl-NL" dirty="0"/>
              <a:t>Gronddeeltjes</a:t>
            </a:r>
          </a:p>
          <a:p>
            <a:pPr lvl="1"/>
            <a:r>
              <a:rPr lang="nl-NL" dirty="0"/>
              <a:t>IJzerafzetting</a:t>
            </a:r>
          </a:p>
          <a:p>
            <a:pPr lvl="1"/>
            <a:endParaRPr lang="nl-NL" dirty="0"/>
          </a:p>
          <a:p>
            <a:r>
              <a:rPr lang="nl-NL" dirty="0"/>
              <a:t>Jaarlijks doorspuiten van drain</a:t>
            </a:r>
          </a:p>
          <a:p>
            <a:pPr lvl="1"/>
            <a:r>
              <a:rPr lang="nl-NL" dirty="0"/>
              <a:t>Druk van 10 tot 15 bar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2"/>
            <a:endParaRPr lang="nl-NL" dirty="0"/>
          </a:p>
          <a:p>
            <a:pPr lvl="1"/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C13818-5C3B-4CA1-95A8-361F0994FE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114" y="1870075"/>
            <a:ext cx="2595916" cy="1946937"/>
          </a:xfrm>
          <a:prstGeom prst="rect">
            <a:avLst/>
          </a:prstGeom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C2488E-2B21-468A-BCB4-BCCB79776A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114" y="4001294"/>
            <a:ext cx="2595916" cy="194693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1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0938" y="2011907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Wanner beregenen in </a:t>
            </a:r>
            <a:r>
              <a:rPr lang="nl-NL" b="1" dirty="0"/>
              <a:t>open teelten:</a:t>
            </a:r>
          </a:p>
          <a:p>
            <a:pPr marL="0" indent="0">
              <a:buNone/>
            </a:pPr>
            <a:endParaRPr lang="nl-NL" b="1" dirty="0"/>
          </a:p>
          <a:p>
            <a:pPr lvl="1"/>
            <a:r>
              <a:rPr lang="nl-NL" dirty="0"/>
              <a:t>Enkel wanneer regen en grondwater niet voldoende is</a:t>
            </a:r>
          </a:p>
          <a:p>
            <a:pPr lvl="1"/>
            <a:r>
              <a:rPr lang="nl-NL" dirty="0"/>
              <a:t>Begin van teelt op gang helpen</a:t>
            </a:r>
          </a:p>
          <a:p>
            <a:pPr lvl="1"/>
            <a:r>
              <a:rPr lang="nl-NL" dirty="0"/>
              <a:t>Containervelden, in kassen</a:t>
            </a:r>
            <a:endParaRPr lang="nl-NL" u="sng" dirty="0"/>
          </a:p>
          <a:p>
            <a:pPr lvl="1"/>
            <a:r>
              <a:rPr lang="nl-NL" dirty="0"/>
              <a:t>Jaarrond manier van water geven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4. Onderhoud van het watergeefsysteem</a:t>
            </a:r>
          </a:p>
        </p:txBody>
      </p:sp>
    </p:spTree>
    <p:extLst>
      <p:ext uri="{BB962C8B-B14F-4D97-AF65-F5344CB8AC3E}">
        <p14:creationId xmlns:p14="http://schemas.microsoft.com/office/powerpoint/2010/main" val="21923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</a:t>
            </a:r>
            <a:r>
              <a:rPr lang="en-US" dirty="0" err="1"/>
              <a:t>Recirculatie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Drainage</a:t>
            </a:r>
          </a:p>
          <a:p>
            <a:pPr lvl="1"/>
            <a:r>
              <a:rPr lang="nl-NL" dirty="0"/>
              <a:t>Zowel onder percelen als onder teeltvloeren</a:t>
            </a:r>
          </a:p>
          <a:p>
            <a:pPr lvl="1"/>
            <a:r>
              <a:rPr lang="nl-NL" dirty="0"/>
              <a:t>Containervelden, vollegrondteelt</a:t>
            </a:r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b="1" dirty="0"/>
              <a:t>Opvangen in goten</a:t>
            </a:r>
          </a:p>
          <a:p>
            <a:pPr lvl="1"/>
            <a:r>
              <a:rPr lang="nl-NL" dirty="0"/>
              <a:t>Gewassen op substraat en in goten</a:t>
            </a:r>
          </a:p>
          <a:p>
            <a:pPr lvl="1"/>
            <a:r>
              <a:rPr lang="nl-NL" dirty="0"/>
              <a:t>Water wordt in de goot van de plant opgevangen</a:t>
            </a:r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b="1" dirty="0"/>
              <a:t>Eb- en vloedvloeren</a:t>
            </a:r>
          </a:p>
          <a:p>
            <a:pPr lvl="1"/>
            <a:r>
              <a:rPr lang="nl-NL" dirty="0"/>
              <a:t>Teelttafels, gesloten systeem</a:t>
            </a:r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b="1" dirty="0"/>
              <a:t>Condenswater</a:t>
            </a:r>
          </a:p>
          <a:p>
            <a:pPr lvl="1"/>
            <a:r>
              <a:rPr lang="nl-NL" dirty="0"/>
              <a:t>In kassen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113490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5.8 </a:t>
            </a:r>
            <a:r>
              <a:rPr lang="en-US" dirty="0" err="1"/>
              <a:t>Opslag</a:t>
            </a:r>
            <a:r>
              <a:rPr lang="en-US" dirty="0"/>
              <a:t>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62660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Waterbassins</a:t>
            </a:r>
          </a:p>
          <a:p>
            <a:pPr lvl="1"/>
            <a:r>
              <a:rPr lang="nl-NL" dirty="0"/>
              <a:t>Minimale capaciteit gekoppeld aan ha glas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Watersilo’s</a:t>
            </a:r>
          </a:p>
          <a:p>
            <a:pPr lvl="1"/>
            <a:r>
              <a:rPr lang="nl-NL" dirty="0"/>
              <a:t>Kleinere capaciteit</a:t>
            </a:r>
          </a:p>
          <a:p>
            <a:pPr lvl="1"/>
            <a:r>
              <a:rPr lang="nl-NL" dirty="0"/>
              <a:t>Vaak opslag </a:t>
            </a:r>
            <a:r>
              <a:rPr lang="nl-NL" dirty="0" err="1"/>
              <a:t>dagvoorraad</a:t>
            </a: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Ondergrondse opslag</a:t>
            </a:r>
          </a:p>
          <a:p>
            <a:pPr lvl="1"/>
            <a:r>
              <a:rPr lang="nl-NL" dirty="0"/>
              <a:t>Tussen waterdichte lagen in de grond</a:t>
            </a:r>
          </a:p>
          <a:p>
            <a:pPr lvl="1"/>
            <a:r>
              <a:rPr lang="nl-NL" dirty="0"/>
              <a:t>Lege ‘bellen’ in de grond</a:t>
            </a:r>
          </a:p>
          <a:p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AEE04CB-1948-459E-A9A9-37FDCA2725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500" y="1535335"/>
            <a:ext cx="2780966" cy="2085173"/>
          </a:xfrm>
          <a:prstGeom prst="rect">
            <a:avLst/>
          </a:prstGeom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621997-3EEB-452A-9EBE-84F9D7A62D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236" y="3945842"/>
            <a:ext cx="2780230" cy="208517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4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5.9 </a:t>
            </a:r>
            <a:r>
              <a:rPr lang="en-US" dirty="0" err="1"/>
              <a:t>Wettelijk</a:t>
            </a:r>
            <a:r>
              <a:rPr lang="en-US" dirty="0"/>
              <a:t> </a:t>
            </a:r>
            <a:r>
              <a:rPr lang="en-US" dirty="0" err="1"/>
              <a:t>eisen</a:t>
            </a:r>
            <a:r>
              <a:rPr lang="en-US" dirty="0"/>
              <a:t> </a:t>
            </a:r>
            <a:r>
              <a:rPr lang="en-US" dirty="0" err="1"/>
              <a:t>wateropslag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Waterbassins</a:t>
            </a:r>
          </a:p>
          <a:p>
            <a:pPr lvl="1"/>
            <a:r>
              <a:rPr lang="nl-NL" dirty="0"/>
              <a:t>Gekoppeld aan ha glas</a:t>
            </a:r>
          </a:p>
          <a:p>
            <a:pPr lvl="1"/>
            <a:r>
              <a:rPr lang="nl-NL" dirty="0"/>
              <a:t>Condenswater mag in waterbassin bij bepaalde capaciteit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Recirculeren</a:t>
            </a:r>
          </a:p>
          <a:p>
            <a:pPr lvl="1"/>
            <a:r>
              <a:rPr lang="nl-NL" dirty="0"/>
              <a:t>Glastuinbouwbedrijven nul-lozing (zuiveringsplicht) per 01-01-2018</a:t>
            </a:r>
          </a:p>
          <a:p>
            <a:pPr lvl="1"/>
            <a:r>
              <a:rPr lang="nl-NL" dirty="0"/>
              <a:t>Recirculeren, zuiveren, gesloten systeem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29210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Afsluiting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Welke twee soorten drainage zijn er?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de capaciteit van drainage?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Waar van is de drainafstand afhankelijk?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 welke drie manieren kan water worden opgeslagen?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houdt de nul-lozing voor de glastuinbouw in?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</p:spTree>
    <p:extLst>
      <p:ext uri="{BB962C8B-B14F-4D97-AF65-F5344CB8AC3E}">
        <p14:creationId xmlns:p14="http://schemas.microsoft.com/office/powerpoint/2010/main" val="8970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5.10 </a:t>
            </a:r>
            <a:r>
              <a:rPr lang="en-US" dirty="0" err="1"/>
              <a:t>opdracht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5. Water afvoeren en opvangen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35B7CE-64D9-4406-8D1E-A20B8934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02" y="1357936"/>
            <a:ext cx="8571998" cy="47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0938" y="1415007"/>
            <a:ext cx="7740000" cy="4351338"/>
          </a:xfrm>
        </p:spPr>
        <p:txBody>
          <a:bodyPr>
            <a:normAutofit/>
          </a:bodyPr>
          <a:lstStyle/>
          <a:p>
            <a:r>
              <a:rPr lang="nl-NL" b="1" dirty="0"/>
              <a:t>Voordelen beregenen:</a:t>
            </a:r>
            <a:endParaRPr lang="nl-NL" dirty="0"/>
          </a:p>
          <a:p>
            <a:pPr lvl="1"/>
            <a:r>
              <a:rPr lang="nl-NL" sz="2000" dirty="0"/>
              <a:t>Opbrengst verhoging</a:t>
            </a:r>
          </a:p>
          <a:p>
            <a:pPr lvl="1"/>
            <a:r>
              <a:rPr lang="nl-NL" sz="2000" dirty="0"/>
              <a:t>Voldoende voedingsstoffen opname</a:t>
            </a:r>
          </a:p>
          <a:p>
            <a:pPr lvl="1"/>
            <a:r>
              <a:rPr lang="nl-NL" sz="2000" dirty="0"/>
              <a:t>Mineralen opname</a:t>
            </a:r>
          </a:p>
          <a:p>
            <a:pPr lvl="1"/>
            <a:r>
              <a:rPr lang="nl-NL" sz="2000" dirty="0"/>
              <a:t>Versnellen kiemproces</a:t>
            </a:r>
          </a:p>
          <a:p>
            <a:pPr lvl="1"/>
            <a:r>
              <a:rPr lang="nl-NL" sz="2000" dirty="0"/>
              <a:t>Aanslaan na planten</a:t>
            </a:r>
          </a:p>
          <a:p>
            <a:pPr lvl="1"/>
            <a:endParaRPr lang="nl-NL" sz="2000" dirty="0"/>
          </a:p>
          <a:p>
            <a:pPr lvl="1"/>
            <a:r>
              <a:rPr lang="nl-NL" b="1" dirty="0"/>
              <a:t>Nadelen beregenen:</a:t>
            </a:r>
          </a:p>
          <a:p>
            <a:pPr lvl="1"/>
            <a:r>
              <a:rPr lang="nl-NL" sz="2000" dirty="0"/>
              <a:t>Grove druppels slaat de grond dicht</a:t>
            </a:r>
          </a:p>
          <a:p>
            <a:pPr lvl="1"/>
            <a:r>
              <a:rPr lang="nl-NL" sz="2000" dirty="0"/>
              <a:t>Ziekte verspreiding</a:t>
            </a:r>
          </a:p>
          <a:p>
            <a:pPr lvl="1"/>
            <a:r>
              <a:rPr lang="nl-NL" sz="2000" dirty="0"/>
              <a:t>Planten wortelen soms minder diep</a:t>
            </a:r>
          </a:p>
          <a:p>
            <a:pPr lvl="1"/>
            <a:endParaRPr lang="nl-NL" sz="2000" dirty="0"/>
          </a:p>
          <a:p>
            <a:pPr marL="0" indent="0">
              <a:buNone/>
            </a:pPr>
            <a:r>
              <a:rPr lang="nl-NL" b="1" dirty="0"/>
              <a:t>Infiltratie versus Omgekeerde Infiltratie: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4. Onderhoud van het watergeefsysteem</a:t>
            </a:r>
          </a:p>
        </p:txBody>
      </p:sp>
    </p:spTree>
    <p:extLst>
      <p:ext uri="{BB962C8B-B14F-4D97-AF65-F5344CB8AC3E}">
        <p14:creationId xmlns:p14="http://schemas.microsoft.com/office/powerpoint/2010/main" val="12699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>
            <a:normAutofit/>
          </a:bodyPr>
          <a:lstStyle/>
          <a:p>
            <a:r>
              <a:rPr lang="en-US" dirty="0"/>
              <a:t>3 </a:t>
            </a:r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3. Water geven</a:t>
            </a:r>
          </a:p>
        </p:txBody>
      </p:sp>
      <p:pic>
        <p:nvPicPr>
          <p:cNvPr id="5124" name="Picture 4" descr="Wie water uit de sloot pomp moet zich melden - Duurzaam in Salland">
            <a:extLst>
              <a:ext uri="{FF2B5EF4-FFF2-40B4-BE49-F238E27FC236}">
                <a16:creationId xmlns:a16="http://schemas.microsoft.com/office/drawing/2014/main" id="{D92B4F39-D852-4157-8346-8D4CBF7B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482">
            <a:off x="6610035" y="4630221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ohnny van vugt on Twitter: &quot;Voor wie nog #beregenen wil komende #week In  de #aanbieding #buizen #kar met ongeveer 60 buizen en 15 #sproeiers.  #droogte #akker #tekoop #sproeiers #buizen https://t.co/mfkgYYn4Xm…  https://t.co/wKdvnp13lm&quot;">
            <a:extLst>
              <a:ext uri="{FF2B5EF4-FFF2-40B4-BE49-F238E27FC236}">
                <a16:creationId xmlns:a16="http://schemas.microsoft.com/office/drawing/2014/main" id="{CD6D6D8B-8ADB-464B-8F75-19216E84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422">
            <a:off x="1208292" y="142707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rainage en beregening rond Natura 2000-gebieden - Provincie Drenthe">
            <a:extLst>
              <a:ext uri="{FF2B5EF4-FFF2-40B4-BE49-F238E27FC236}">
                <a16:creationId xmlns:a16="http://schemas.microsoft.com/office/drawing/2014/main" id="{18FF132B-8C48-46FF-B793-51C401C2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851">
            <a:off x="1232898" y="3574234"/>
            <a:ext cx="4134523" cy="25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Landbouwmachines en werktuigen, werkzaamheden, beregening, buizen (1957) |  Someren">
            <a:extLst>
              <a:ext uri="{FF2B5EF4-FFF2-40B4-BE49-F238E27FC236}">
                <a16:creationId xmlns:a16="http://schemas.microsoft.com/office/drawing/2014/main" id="{A11E152A-7E80-4BEB-93E8-631C0865F5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930">
            <a:off x="6678595" y="1635896"/>
            <a:ext cx="3303605" cy="23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8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3.Terugblik </a:t>
            </a:r>
            <a:br>
              <a:rPr lang="en-US" dirty="0"/>
            </a:br>
            <a:r>
              <a:rPr lang="en-US" dirty="0" err="1"/>
              <a:t>Watergift</a:t>
            </a:r>
            <a:r>
              <a:rPr lang="en-US" dirty="0"/>
              <a:t> </a:t>
            </a:r>
            <a:r>
              <a:rPr lang="en-US" dirty="0" err="1"/>
              <a:t>instellen</a:t>
            </a:r>
            <a:r>
              <a:rPr lang="en-US" dirty="0"/>
              <a:t> in </a:t>
            </a:r>
            <a:r>
              <a:rPr lang="en-US" dirty="0" err="1"/>
              <a:t>vollegrond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0918" y="2151012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Watervoorraad bepalen</a:t>
            </a:r>
          </a:p>
          <a:p>
            <a:pPr lvl="1"/>
            <a:r>
              <a:rPr lang="nl-NL" dirty="0"/>
              <a:t>Grondwaterniveau</a:t>
            </a:r>
          </a:p>
          <a:p>
            <a:pPr lvl="1"/>
            <a:r>
              <a:rPr lang="nl-NL" dirty="0"/>
              <a:t>Capillaire zone</a:t>
            </a:r>
          </a:p>
          <a:p>
            <a:pPr lvl="2"/>
            <a:r>
              <a:rPr lang="nl-NL" dirty="0"/>
              <a:t>grondwater dat omhoog wordt gezogen</a:t>
            </a:r>
          </a:p>
          <a:p>
            <a:pPr lvl="1"/>
            <a:r>
              <a:rPr lang="nl-NL" dirty="0"/>
              <a:t>Hangwaterzone</a:t>
            </a:r>
          </a:p>
          <a:p>
            <a:pPr lvl="2"/>
            <a:r>
              <a:rPr lang="nl-NL" dirty="0"/>
              <a:t>bevat regenwater, te hoog voor grondwater</a:t>
            </a:r>
          </a:p>
          <a:p>
            <a:pPr lvl="2"/>
            <a:endParaRPr lang="nl-NL" dirty="0"/>
          </a:p>
          <a:p>
            <a:pPr marL="0" indent="0">
              <a:buNone/>
            </a:pPr>
            <a:r>
              <a:rPr lang="nl-NL" b="1" dirty="0"/>
              <a:t>Watergift bepalen</a:t>
            </a:r>
          </a:p>
          <a:p>
            <a:pPr lvl="1"/>
            <a:r>
              <a:rPr lang="nl-NL" dirty="0"/>
              <a:t>Waterbehoefte</a:t>
            </a:r>
          </a:p>
          <a:p>
            <a:pPr lvl="2"/>
            <a:r>
              <a:rPr lang="nl-NL" dirty="0"/>
              <a:t>Weersomstandigheden, staat en soort van gewas etc.</a:t>
            </a:r>
          </a:p>
          <a:p>
            <a:pPr lvl="1"/>
            <a:r>
              <a:rPr lang="nl-NL" dirty="0"/>
              <a:t>Capaciteit watergeefinstallatie</a:t>
            </a:r>
          </a:p>
          <a:p>
            <a:pPr lvl="1"/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3. Water geven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9EFDAC-6CCE-4E00-85A8-854DA620A0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33" y="2239912"/>
            <a:ext cx="3770734" cy="28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dirty="0"/>
              <a:t>3.11 </a:t>
            </a:r>
            <a:r>
              <a:rPr lang="en-US" dirty="0" err="1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0918" y="1368375"/>
            <a:ext cx="77400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3. Water geven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918EEE-D128-4575-86B4-563C45C1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18" y="1368375"/>
            <a:ext cx="7740000" cy="3309868"/>
          </a:xfrm>
          <a:prstGeom prst="rect">
            <a:avLst/>
          </a:prstGeom>
        </p:spPr>
      </p:pic>
      <p:pic>
        <p:nvPicPr>
          <p:cNvPr id="1026" name="Picture 2" descr="Opdracht 1B oriëntatie / Planning en oriëntatie |  Rechtsorientatie.jouwweb.nl">
            <a:extLst>
              <a:ext uri="{FF2B5EF4-FFF2-40B4-BE49-F238E27FC236}">
                <a16:creationId xmlns:a16="http://schemas.microsoft.com/office/drawing/2014/main" id="{74D7A700-4117-4840-B21F-75C37B7D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26" y="3544044"/>
            <a:ext cx="2576075" cy="26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38" y="1721395"/>
            <a:ext cx="774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Waarom</a:t>
            </a:r>
            <a:r>
              <a:rPr lang="en-US" b="1" dirty="0"/>
              <a:t> </a:t>
            </a:r>
            <a:r>
              <a:rPr lang="en-US" b="1" dirty="0" err="1"/>
              <a:t>onderhoud</a:t>
            </a:r>
            <a:r>
              <a:rPr lang="en-US" b="1" dirty="0"/>
              <a:t>?</a:t>
            </a:r>
          </a:p>
          <a:p>
            <a:r>
              <a:rPr lang="en-US" dirty="0" err="1"/>
              <a:t>Kwaliteit</a:t>
            </a:r>
            <a:r>
              <a:rPr lang="en-US" dirty="0"/>
              <a:t> van water </a:t>
            </a:r>
            <a:r>
              <a:rPr lang="en-US" dirty="0" err="1"/>
              <a:t>bewaren</a:t>
            </a:r>
            <a:endParaRPr lang="en-US" dirty="0"/>
          </a:p>
          <a:p>
            <a:r>
              <a:rPr lang="en-US" dirty="0" err="1"/>
              <a:t>Egale</a:t>
            </a:r>
            <a:r>
              <a:rPr lang="en-US" dirty="0"/>
              <a:t> </a:t>
            </a:r>
            <a:r>
              <a:rPr lang="en-US" dirty="0" err="1"/>
              <a:t>watergift</a:t>
            </a:r>
            <a:endParaRPr lang="en-US" dirty="0"/>
          </a:p>
          <a:p>
            <a:r>
              <a:rPr lang="en-US" dirty="0" err="1"/>
              <a:t>Lozing</a:t>
            </a:r>
            <a:r>
              <a:rPr lang="en-US" dirty="0"/>
              <a:t> </a:t>
            </a:r>
            <a:r>
              <a:rPr lang="en-US" dirty="0" err="1"/>
              <a:t>voorkomen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Onderhoud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teelt</a:t>
            </a:r>
            <a:endParaRPr lang="en-US" dirty="0"/>
          </a:p>
          <a:p>
            <a:pPr lvl="1"/>
            <a:r>
              <a:rPr lang="en-US" dirty="0" err="1"/>
              <a:t>Filteren</a:t>
            </a:r>
            <a:r>
              <a:rPr lang="en-US" dirty="0"/>
              <a:t> van water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/>
              <a:t>Onderhoud</a:t>
            </a:r>
            <a:r>
              <a:rPr lang="en-US" dirty="0"/>
              <a:t> met </a:t>
            </a:r>
            <a:r>
              <a:rPr lang="en-US" dirty="0" err="1"/>
              <a:t>teeltwisseling</a:t>
            </a:r>
            <a:endParaRPr lang="en-US" dirty="0"/>
          </a:p>
          <a:p>
            <a:pPr lvl="1"/>
            <a:r>
              <a:rPr lang="en-US" dirty="0" err="1"/>
              <a:t>Reinigen</a:t>
            </a:r>
            <a:r>
              <a:rPr lang="en-US" dirty="0"/>
              <a:t> van hele </a:t>
            </a:r>
            <a:r>
              <a:rPr lang="en-US" dirty="0" err="1"/>
              <a:t>systeem</a:t>
            </a:r>
            <a:endParaRPr lang="nl-NL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4. Onderhoud van het watergeefsysteem</a:t>
            </a:r>
          </a:p>
        </p:txBody>
      </p:sp>
      <p:pic>
        <p:nvPicPr>
          <p:cNvPr id="4" name="Picture 2" descr="11823 eindrapport">
            <a:extLst>
              <a:ext uri="{FF2B5EF4-FFF2-40B4-BE49-F238E27FC236}">
                <a16:creationId xmlns:a16="http://schemas.microsoft.com/office/drawing/2014/main" id="{0FFE6FB7-0AAC-4679-B39B-A26088D2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950372"/>
            <a:ext cx="4633912" cy="11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erteelt">
            <a:extLst>
              <a:ext uri="{FF2B5EF4-FFF2-40B4-BE49-F238E27FC236}">
                <a16:creationId xmlns:a16="http://schemas.microsoft.com/office/drawing/2014/main" id="{861F11B9-378F-4FF2-8361-5D7371429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01569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38" y="1721395"/>
            <a:ext cx="6692962" cy="435133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Onderhoud</a:t>
            </a:r>
            <a:r>
              <a:rPr lang="en-US" dirty="0">
                <a:latin typeface="+mj-lt"/>
              </a:rPr>
              <a:t> en </a:t>
            </a:r>
            <a:r>
              <a:rPr lang="en-US" dirty="0" err="1">
                <a:latin typeface="+mj-lt"/>
              </a:rPr>
              <a:t>beveiliging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beregeningsinstallaties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lvl="1"/>
            <a:r>
              <a:rPr lang="nl-NL" dirty="0"/>
              <a:t>Smeerpunten en olie bijhouden</a:t>
            </a:r>
          </a:p>
          <a:p>
            <a:pPr lvl="1"/>
            <a:r>
              <a:rPr lang="nl-NL" dirty="0"/>
              <a:t>Beveiliging voor automatisch uitschakelen controleren</a:t>
            </a:r>
          </a:p>
          <a:p>
            <a:pPr lvl="1"/>
            <a:r>
              <a:rPr lang="nl-NL" dirty="0"/>
              <a:t>Krimpen van opgerolde slang voorkomen</a:t>
            </a:r>
          </a:p>
          <a:p>
            <a:pPr lvl="2"/>
            <a:r>
              <a:rPr lang="nl-NL" dirty="0"/>
              <a:t>Uitrollen op koude dag</a:t>
            </a:r>
          </a:p>
          <a:p>
            <a:pPr lvl="1"/>
            <a:r>
              <a:rPr lang="nl-NL" dirty="0"/>
              <a:t>Water uit slang halen om vorstschade te voorkomen</a:t>
            </a:r>
          </a:p>
          <a:p>
            <a:pPr lvl="1"/>
            <a:endParaRPr lang="nl-NL" dirty="0"/>
          </a:p>
          <a:p>
            <a:endParaRPr lang="nl-NL" dirty="0">
              <a:latin typeface="+mj-lt"/>
            </a:endParaRP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4. Onderhoud van het watergeefsysteem</a:t>
            </a:r>
          </a:p>
        </p:txBody>
      </p:sp>
      <p:pic>
        <p:nvPicPr>
          <p:cNvPr id="2050" name="Picture 2" descr="Smits BV Veldhoven - Leading Water Solutions - Nieuws">
            <a:extLst>
              <a:ext uri="{FF2B5EF4-FFF2-40B4-BE49-F238E27FC236}">
                <a16:creationId xmlns:a16="http://schemas.microsoft.com/office/drawing/2014/main" id="{A6D09B85-A3A9-4527-87EE-4C4C2152C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5" y="3429000"/>
            <a:ext cx="3515865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en-US" dirty="0" err="1"/>
              <a:t>Terugblik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38" y="1721395"/>
            <a:ext cx="77400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Montage van </a:t>
            </a:r>
            <a:r>
              <a:rPr lang="en-US" dirty="0" err="1">
                <a:latin typeface="+mj-lt"/>
              </a:rPr>
              <a:t>leidingen</a:t>
            </a:r>
            <a:r>
              <a:rPr lang="en-US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nl-NL" b="1" dirty="0"/>
              <a:t>PVC</a:t>
            </a:r>
          </a:p>
          <a:p>
            <a:pPr lvl="1"/>
            <a:r>
              <a:rPr lang="nl-NL" dirty="0"/>
              <a:t>Harde plastic leidingen</a:t>
            </a:r>
          </a:p>
          <a:p>
            <a:pPr lvl="1"/>
            <a:r>
              <a:rPr lang="nl-NL" dirty="0"/>
              <a:t>Verschillende sterktes: 6 bar, 16 bar etc.</a:t>
            </a:r>
          </a:p>
          <a:p>
            <a:pPr lvl="1"/>
            <a:r>
              <a:rPr lang="nl-NL" dirty="0"/>
              <a:t>Zelf ontvetten, lijmen en monteren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PE</a:t>
            </a:r>
          </a:p>
          <a:p>
            <a:pPr lvl="1"/>
            <a:r>
              <a:rPr lang="nl-NL" dirty="0"/>
              <a:t>Flexibele PVC variant, vaak bij druppelaars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/>
              <a:t>Buiten installaties</a:t>
            </a:r>
          </a:p>
          <a:p>
            <a:pPr lvl="1"/>
            <a:r>
              <a:rPr lang="nl-NL" dirty="0"/>
              <a:t>Staal en aluminium buizensystemen</a:t>
            </a:r>
          </a:p>
          <a:p>
            <a:pPr lvl="1"/>
            <a:r>
              <a:rPr lang="nl-NL" dirty="0"/>
              <a:t>Metalen koppelingen</a:t>
            </a:r>
          </a:p>
          <a:p>
            <a:endParaRPr lang="nl-NL" dirty="0">
              <a:latin typeface="+mj-lt"/>
            </a:endParaRP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3052864" cy="365125"/>
          </a:xfrm>
        </p:spPr>
        <p:txBody>
          <a:bodyPr/>
          <a:lstStyle/>
          <a:p>
            <a:r>
              <a:rPr lang="nl-NL" dirty="0"/>
              <a:t>Water en watergeefsystemen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132323" y="6356350"/>
            <a:ext cx="3221477" cy="365125"/>
          </a:xfrm>
        </p:spPr>
        <p:txBody>
          <a:bodyPr>
            <a:normAutofit/>
          </a:bodyPr>
          <a:lstStyle/>
          <a:p>
            <a:r>
              <a:rPr lang="nl-NL" dirty="0"/>
              <a:t>4. Onderhoud van het watergeefsysteem</a:t>
            </a:r>
          </a:p>
        </p:txBody>
      </p:sp>
      <p:pic>
        <p:nvPicPr>
          <p:cNvPr id="3074" name="Picture 2" descr="Leidingwerk beregening | Wilkon">
            <a:extLst>
              <a:ext uri="{FF2B5EF4-FFF2-40B4-BE49-F238E27FC236}">
                <a16:creationId xmlns:a16="http://schemas.microsoft.com/office/drawing/2014/main" id="{D059FBBA-469B-4232-8730-D3C8ADB0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12" y="3780549"/>
            <a:ext cx="3724987" cy="25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uinberegening.nl -Aansluiten beregening en hulpstukken,  beregeningaansluiten en hulpstukken">
            <a:extLst>
              <a:ext uri="{FF2B5EF4-FFF2-40B4-BE49-F238E27FC236}">
                <a16:creationId xmlns:a16="http://schemas.microsoft.com/office/drawing/2014/main" id="{461E3A84-FA31-4F42-BC11-8539EDF15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12" y="785267"/>
            <a:ext cx="3060184" cy="229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Sjabloon_KennisKiem" id="{8767236A-B3CC-4A9E-A0C3-AA14A0286F7F}" vid="{377C483F-643A-4D35-8332-C3EAB8FD27B2}"/>
    </a:ext>
  </a:extLst>
</a:theme>
</file>

<file path=ppt/theme/theme2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4" ma:contentTypeDescription="Een nieuw document maken." ma:contentTypeScope="" ma:versionID="3507203b52f238f4f5edac15263b20c4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781c513ebf70725165451d7d4cc5f384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165287-9286-4751-974F-DF0F8F3B1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AC5155-D545-4D85-A207-2A8E89AC3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2CCBC7-27B5-4B48-8446-6C556F3ED7C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c2e09757-d42c-4fcd-ae27-c71d4b258210"/>
    <ds:schemaRef ds:uri="http://purl.org/dc/terms/"/>
    <ds:schemaRef ds:uri="http://schemas.microsoft.com/office/infopath/2007/PartnerControls"/>
    <ds:schemaRef ds:uri="bfe1b49f-1cd4-47d5-a3dc-4ad9ba0da7a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PP_Sjabloon_KennisKiem</Template>
  <TotalTime>45</TotalTime>
  <Words>956</Words>
  <Application>Microsoft Office PowerPoint</Application>
  <PresentationFormat>Breedbeeld</PresentationFormat>
  <Paragraphs>272</Paragraphs>
  <Slides>24</Slides>
  <Notes>24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Arial</vt:lpstr>
      <vt:lpstr>Avenir Book</vt:lpstr>
      <vt:lpstr>Calibri</vt:lpstr>
      <vt:lpstr>Calibri Light</vt:lpstr>
      <vt:lpstr>DIN Condensed</vt:lpstr>
      <vt:lpstr>Wingdings</vt:lpstr>
      <vt:lpstr>Aangepast ontwerp</vt:lpstr>
      <vt:lpstr>Achtergroen PP van zone</vt:lpstr>
      <vt:lpstr>Water en watergeefsystemen</vt:lpstr>
      <vt:lpstr>3 Terugblik</vt:lpstr>
      <vt:lpstr>3 Terugblik</vt:lpstr>
      <vt:lpstr>3 terugblik</vt:lpstr>
      <vt:lpstr>3.Terugblik  Watergift instellen in vollegrond </vt:lpstr>
      <vt:lpstr>3.11 Opdracht</vt:lpstr>
      <vt:lpstr>4 Terugblik</vt:lpstr>
      <vt:lpstr>4 Terugblik</vt:lpstr>
      <vt:lpstr>4 Terugblik</vt:lpstr>
      <vt:lpstr>4.7 Opdracht</vt:lpstr>
      <vt:lpstr>5.1 Water afvoeren en opvangen</vt:lpstr>
      <vt:lpstr>5.2 Drainage</vt:lpstr>
      <vt:lpstr>5.3 Aanleg van een drainagesysteem</vt:lpstr>
      <vt:lpstr>5.3 Aanleg van een drainagesysteem</vt:lpstr>
      <vt:lpstr>5.3 Aanleg van een drainagesysteem</vt:lpstr>
      <vt:lpstr>5.3 Aanleg van een drainagesysteem</vt:lpstr>
      <vt:lpstr>5.4 Drainafstand</vt:lpstr>
      <vt:lpstr>5.5 Controle van het drainagesysteem</vt:lpstr>
      <vt:lpstr>5.6 Onderhoud van het drainagesysteem</vt:lpstr>
      <vt:lpstr>5.7 Recirculatie van water</vt:lpstr>
      <vt:lpstr>5.8 Opslag van water</vt:lpstr>
      <vt:lpstr>5.9 Wettelijk eisen wateropslag</vt:lpstr>
      <vt:lpstr>Afsluiting</vt:lpstr>
      <vt:lpstr>5.10 opdracht 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Kenniskiem module</dc:title>
  <dc:creator>Mathijs Ruhe</dc:creator>
  <cp:lastModifiedBy>Bertus Boer</cp:lastModifiedBy>
  <cp:revision>84</cp:revision>
  <dcterms:created xsi:type="dcterms:W3CDTF">2018-02-15T16:17:22Z</dcterms:created>
  <dcterms:modified xsi:type="dcterms:W3CDTF">2022-01-11T12:00:41Z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